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29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91429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914293" algn="l" defTabSz="91429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71439" algn="l" defTabSz="91429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828587" algn="l" defTabSz="91429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285733" algn="l" defTabSz="91429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742879" algn="l" defTabSz="91429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91429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91429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66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F3C26-DDCE-49A3-838C-38A28B71823E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54727-824F-4169-A68B-0B3BCCCAB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56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F3C26-DDCE-49A3-838C-38A28B71823E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54727-824F-4169-A68B-0B3BCCCAB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341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F3C26-DDCE-49A3-838C-38A28B71823E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54727-824F-4169-A68B-0B3BCCCAB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821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F3C26-DDCE-49A3-838C-38A28B71823E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54727-824F-4169-A68B-0B3BCCCAB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149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4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42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82858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28573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74287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320002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65717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F3C26-DDCE-49A3-838C-38A28B71823E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54727-824F-4169-A68B-0B3BCCCAB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95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F3C26-DDCE-49A3-838C-38A28B71823E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54727-824F-4169-A68B-0B3BCCCAB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25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3" indent="0">
              <a:buNone/>
              <a:defRPr sz="1700" b="1"/>
            </a:lvl3pPr>
            <a:lvl4pPr marL="1371439" indent="0">
              <a:buNone/>
              <a:defRPr sz="1600" b="1"/>
            </a:lvl4pPr>
            <a:lvl5pPr marL="1828587" indent="0">
              <a:buNone/>
              <a:defRPr sz="1600" b="1"/>
            </a:lvl5pPr>
            <a:lvl6pPr marL="2285733" indent="0">
              <a:buNone/>
              <a:defRPr sz="1600" b="1"/>
            </a:lvl6pPr>
            <a:lvl7pPr marL="2742879" indent="0">
              <a:buNone/>
              <a:defRPr sz="1600" b="1"/>
            </a:lvl7pPr>
            <a:lvl8pPr marL="3200026" indent="0">
              <a:buNone/>
              <a:defRPr sz="1600" b="1"/>
            </a:lvl8pPr>
            <a:lvl9pPr marL="3657172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3" indent="0">
              <a:buNone/>
              <a:defRPr sz="1700" b="1"/>
            </a:lvl3pPr>
            <a:lvl4pPr marL="1371439" indent="0">
              <a:buNone/>
              <a:defRPr sz="1600" b="1"/>
            </a:lvl4pPr>
            <a:lvl5pPr marL="1828587" indent="0">
              <a:buNone/>
              <a:defRPr sz="1600" b="1"/>
            </a:lvl5pPr>
            <a:lvl6pPr marL="2285733" indent="0">
              <a:buNone/>
              <a:defRPr sz="1600" b="1"/>
            </a:lvl6pPr>
            <a:lvl7pPr marL="2742879" indent="0">
              <a:buNone/>
              <a:defRPr sz="1600" b="1"/>
            </a:lvl7pPr>
            <a:lvl8pPr marL="3200026" indent="0">
              <a:buNone/>
              <a:defRPr sz="1600" b="1"/>
            </a:lvl8pPr>
            <a:lvl9pPr marL="3657172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2174876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F3C26-DDCE-49A3-838C-38A28B71823E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54727-824F-4169-A68B-0B3BCCCAB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208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F3C26-DDCE-49A3-838C-38A28B71823E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54727-824F-4169-A68B-0B3BCCCAB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972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F3C26-DDCE-49A3-838C-38A28B71823E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54727-824F-4169-A68B-0B3BCCCAB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967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57146" indent="0">
              <a:buNone/>
              <a:defRPr sz="1200"/>
            </a:lvl2pPr>
            <a:lvl3pPr marL="914293" indent="0">
              <a:buNone/>
              <a:defRPr sz="900"/>
            </a:lvl3pPr>
            <a:lvl4pPr marL="1371439" indent="0">
              <a:buNone/>
              <a:defRPr sz="900"/>
            </a:lvl4pPr>
            <a:lvl5pPr marL="1828587" indent="0">
              <a:buNone/>
              <a:defRPr sz="900"/>
            </a:lvl5pPr>
            <a:lvl6pPr marL="2285733" indent="0">
              <a:buNone/>
              <a:defRPr sz="900"/>
            </a:lvl6pPr>
            <a:lvl7pPr marL="2742879" indent="0">
              <a:buNone/>
              <a:defRPr sz="900"/>
            </a:lvl7pPr>
            <a:lvl8pPr marL="3200026" indent="0">
              <a:buNone/>
              <a:defRPr sz="900"/>
            </a:lvl8pPr>
            <a:lvl9pPr marL="365717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F3C26-DDCE-49A3-838C-38A28B71823E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54727-824F-4169-A68B-0B3BCCCAB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548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46" indent="0">
              <a:buNone/>
              <a:defRPr sz="2800"/>
            </a:lvl2pPr>
            <a:lvl3pPr marL="914293" indent="0">
              <a:buNone/>
              <a:defRPr sz="2400"/>
            </a:lvl3pPr>
            <a:lvl4pPr marL="1371439" indent="0">
              <a:buNone/>
              <a:defRPr sz="2000"/>
            </a:lvl4pPr>
            <a:lvl5pPr marL="1828587" indent="0">
              <a:buNone/>
              <a:defRPr sz="2000"/>
            </a:lvl5pPr>
            <a:lvl6pPr marL="2285733" indent="0">
              <a:buNone/>
              <a:defRPr sz="2000"/>
            </a:lvl6pPr>
            <a:lvl7pPr marL="2742879" indent="0">
              <a:buNone/>
              <a:defRPr sz="2000"/>
            </a:lvl7pPr>
            <a:lvl8pPr marL="3200026" indent="0">
              <a:buNone/>
              <a:defRPr sz="2000"/>
            </a:lvl8pPr>
            <a:lvl9pPr marL="3657172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300"/>
            </a:lvl1pPr>
            <a:lvl2pPr marL="457146" indent="0">
              <a:buNone/>
              <a:defRPr sz="1200"/>
            </a:lvl2pPr>
            <a:lvl3pPr marL="914293" indent="0">
              <a:buNone/>
              <a:defRPr sz="900"/>
            </a:lvl3pPr>
            <a:lvl4pPr marL="1371439" indent="0">
              <a:buNone/>
              <a:defRPr sz="900"/>
            </a:lvl4pPr>
            <a:lvl5pPr marL="1828587" indent="0">
              <a:buNone/>
              <a:defRPr sz="900"/>
            </a:lvl5pPr>
            <a:lvl6pPr marL="2285733" indent="0">
              <a:buNone/>
              <a:defRPr sz="900"/>
            </a:lvl6pPr>
            <a:lvl7pPr marL="2742879" indent="0">
              <a:buNone/>
              <a:defRPr sz="900"/>
            </a:lvl7pPr>
            <a:lvl8pPr marL="3200026" indent="0">
              <a:buNone/>
              <a:defRPr sz="900"/>
            </a:lvl8pPr>
            <a:lvl9pPr marL="365717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F3C26-DDCE-49A3-838C-38A28B71823E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54727-824F-4169-A68B-0B3BCCCAB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145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30" tIns="45715" rIns="91430" bIns="4571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30" tIns="45715" rIns="91430" bIns="4571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F3C26-DDCE-49A3-838C-38A28B71823E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54727-824F-4169-A68B-0B3BCCCAB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10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29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60" indent="-342860" algn="l" defTabSz="914293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63" indent="-285716" algn="l" defTabSz="914293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66" indent="-228573" algn="l" defTabSz="914293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13" indent="-228573" algn="l" defTabSz="914293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60" indent="-228573" algn="l" defTabSz="914293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06" indent="-228573" algn="l" defTabSz="91429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52" indent="-228573" algn="l" defTabSz="91429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99" indent="-228573" algn="l" defTabSz="91429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45" indent="-228573" algn="l" defTabSz="91429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9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6" algn="l" defTabSz="91429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3" algn="l" defTabSz="91429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9" algn="l" defTabSz="91429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7" algn="l" defTabSz="91429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33" algn="l" defTabSz="91429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9" algn="l" defTabSz="91429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26" algn="l" defTabSz="91429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72" algn="l" defTabSz="91429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Community Rating System (CRS)</a:t>
            </a:r>
            <a:br>
              <a:rPr lang="en-US" b="1" dirty="0" smtClean="0">
                <a:solidFill>
                  <a:srgbClr val="0000FF"/>
                </a:solidFill>
              </a:rPr>
            </a:br>
            <a:r>
              <a:rPr lang="en-US" b="1" dirty="0" smtClean="0">
                <a:solidFill>
                  <a:srgbClr val="0000FF"/>
                </a:solidFill>
              </a:rPr>
              <a:t>Program associated with the</a:t>
            </a:r>
            <a:br>
              <a:rPr lang="en-US" b="1" dirty="0" smtClean="0">
                <a:solidFill>
                  <a:srgbClr val="0000FF"/>
                </a:solidFill>
              </a:rPr>
            </a:br>
            <a:r>
              <a:rPr lang="en-US" b="1" dirty="0" smtClean="0">
                <a:solidFill>
                  <a:srgbClr val="0000FF"/>
                </a:solidFill>
              </a:rPr>
              <a:t>National Flood Insurance Program</a:t>
            </a:r>
            <a:endParaRPr lang="en-US" b="1" dirty="0">
              <a:solidFill>
                <a:srgbClr val="0000FF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984342"/>
            <a:ext cx="5042388" cy="4333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5671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/>
            </a:r>
            <a:br>
              <a:rPr lang="en-US" b="1" dirty="0" smtClean="0">
                <a:solidFill>
                  <a:srgbClr val="0000FF"/>
                </a:solidFill>
              </a:rPr>
            </a:br>
            <a:r>
              <a:rPr lang="en-US" b="1" dirty="0" smtClean="0">
                <a:solidFill>
                  <a:srgbClr val="0000FF"/>
                </a:solidFill>
              </a:rPr>
              <a:t>What is the Community Rating System (CRS)</a:t>
            </a:r>
            <a:r>
              <a:rPr lang="en-US" dirty="0" smtClean="0">
                <a:solidFill>
                  <a:srgbClr val="0000FF"/>
                </a:solidFill>
              </a:rPr>
              <a:t/>
            </a:r>
            <a:br>
              <a:rPr lang="en-US" dirty="0" smtClean="0">
                <a:solidFill>
                  <a:srgbClr val="0000FF"/>
                </a:solidFill>
              </a:rPr>
            </a:b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4754563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Wingdings" panose="05000000000000000000" pitchFamily="2" charset="2"/>
              <a:buChar char="v"/>
            </a:pPr>
            <a:endParaRPr lang="en-US" sz="500" dirty="0" smtClean="0"/>
          </a:p>
          <a:p>
            <a:pPr algn="just">
              <a:buFont typeface="Wingdings" panose="05000000000000000000" pitchFamily="2" charset="2"/>
              <a:buChar char="v"/>
            </a:pPr>
            <a:endParaRPr lang="en-US" sz="2800" dirty="0" smtClean="0"/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2800" dirty="0" smtClean="0"/>
              <a:t>The </a:t>
            </a:r>
            <a:r>
              <a:rPr lang="en-US" sz="2800" dirty="0"/>
              <a:t>National Flood Insurance Program's (NFIP's) </a:t>
            </a:r>
            <a:r>
              <a:rPr lang="en-US" sz="2800" b="1" dirty="0"/>
              <a:t>Community Rating System (CRS)</a:t>
            </a:r>
            <a:r>
              <a:rPr lang="en-US" sz="2800" dirty="0"/>
              <a:t> is a voluntary incentive program that recognizes communities for implementing floodplain management practices that exceed the Federal minimum requirements of the NFIP to provide protection from flooding</a:t>
            </a:r>
            <a:r>
              <a:rPr lang="en-US" sz="2400" dirty="0" smtClean="0"/>
              <a:t>.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en-US" sz="2400" dirty="0"/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2800" dirty="0" smtClean="0"/>
              <a:t>The program is similar to, but separate from, the private insurance industry’s programs that grade a communities effectiveness of their fire suppression and building code enforcement. 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800" dirty="0"/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2800" dirty="0" smtClean="0"/>
              <a:t>It uses a point based system to provide discounts on flood insurance premiums that can range from 5% to 45%. The system evaluates up to 19 activity areas in which the city can exceed the NFIP minimums.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845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584200"/>
            <a:ext cx="8229600" cy="6001633"/>
          </a:xfrm>
          <a:prstGeom prst="rect">
            <a:avLst/>
          </a:prstGeom>
        </p:spPr>
        <p:txBody>
          <a:bodyPr wrap="square" lIns="91430" tIns="45715" rIns="91430" bIns="45715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</a:rPr>
              <a:t>Rate Class and Property Owner Discounts</a:t>
            </a:r>
          </a:p>
          <a:p>
            <a:pPr algn="ctr"/>
            <a:endParaRPr lang="en-US" sz="2000" b="1" dirty="0" smtClean="0"/>
          </a:p>
          <a:p>
            <a:endParaRPr lang="en-US" sz="2000" b="1" dirty="0" smtClean="0"/>
          </a:p>
          <a:p>
            <a:pPr marL="509588"/>
            <a:r>
              <a:rPr lang="en-US" sz="2000" b="1" dirty="0" smtClean="0"/>
              <a:t>How much discount property owners in our community can get </a:t>
            </a:r>
            <a:endParaRPr lang="en-US" sz="2000" dirty="0" smtClean="0"/>
          </a:p>
          <a:p>
            <a:pPr marL="509588"/>
            <a:r>
              <a:rPr lang="en-US" sz="2000" b="1" dirty="0" smtClean="0"/>
              <a:t>		</a:t>
            </a:r>
          </a:p>
          <a:p>
            <a:pPr marL="509588"/>
            <a:r>
              <a:rPr lang="en-US" sz="2000" b="1" dirty="0" smtClean="0"/>
              <a:t>Rate Class 		Discount		Credit Points Required </a:t>
            </a:r>
            <a:endParaRPr lang="en-US" sz="2000" dirty="0" smtClean="0"/>
          </a:p>
          <a:p>
            <a:pPr marL="509588"/>
            <a:r>
              <a:rPr lang="en-US" sz="2000" b="1" dirty="0" smtClean="0"/>
              <a:t>			SFHA	 Non-SFHA 	</a:t>
            </a:r>
          </a:p>
          <a:p>
            <a:pPr marL="509588"/>
            <a:r>
              <a:rPr lang="en-US" sz="2000" b="1" dirty="0" smtClean="0"/>
              <a:t>1 			45% 	10% 		4,500 + </a:t>
            </a:r>
            <a:endParaRPr lang="en-US" sz="2000" dirty="0" smtClean="0"/>
          </a:p>
          <a:p>
            <a:pPr marL="509588"/>
            <a:r>
              <a:rPr lang="en-US" sz="2000" b="1" dirty="0" smtClean="0"/>
              <a:t>2 			40% 	10% 		4,000 – 4,499 </a:t>
            </a:r>
            <a:endParaRPr lang="en-US" sz="2000" dirty="0" smtClean="0"/>
          </a:p>
          <a:p>
            <a:pPr marL="509588"/>
            <a:r>
              <a:rPr lang="en-US" sz="2000" b="1" dirty="0" smtClean="0"/>
              <a:t>3 			35% 	10% 		3,500 – 3,999 </a:t>
            </a:r>
            <a:endParaRPr lang="en-US" sz="2000" dirty="0" smtClean="0"/>
          </a:p>
          <a:p>
            <a:pPr marL="509588"/>
            <a:r>
              <a:rPr lang="en-US" sz="2000" b="1" dirty="0" smtClean="0"/>
              <a:t>4 			30% 	10% 		3,000 – 3,499 </a:t>
            </a:r>
            <a:endParaRPr lang="en-US" sz="2000" dirty="0" smtClean="0"/>
          </a:p>
          <a:p>
            <a:pPr marL="509588"/>
            <a:r>
              <a:rPr lang="en-US" sz="2000" b="1" dirty="0" smtClean="0"/>
              <a:t>5 			25% 	10% 		2,500 – 2,999 </a:t>
            </a:r>
            <a:endParaRPr lang="en-US" sz="2000" dirty="0" smtClean="0"/>
          </a:p>
          <a:p>
            <a:pPr marL="509588"/>
            <a:r>
              <a:rPr lang="en-US" sz="2000" b="1" dirty="0" smtClean="0"/>
              <a:t>6			20% 	10% 		2,000 – 2,499 </a:t>
            </a:r>
            <a:endParaRPr lang="en-US" sz="2000" dirty="0" smtClean="0"/>
          </a:p>
          <a:p>
            <a:pPr marL="509588"/>
            <a:r>
              <a:rPr lang="en-US" sz="2000" b="1" dirty="0" smtClean="0"/>
              <a:t>7 			15% 	5% 		1,500 – 1,999 </a:t>
            </a:r>
            <a:endParaRPr lang="en-US" sz="2000" dirty="0" smtClean="0"/>
          </a:p>
          <a:p>
            <a:pPr marL="509588"/>
            <a:r>
              <a:rPr lang="en-US" sz="2000" b="1" dirty="0" smtClean="0"/>
              <a:t>8 			10% 	5% 		1,000 – 1,499 </a:t>
            </a:r>
            <a:endParaRPr lang="en-US" sz="2000" dirty="0" smtClean="0"/>
          </a:p>
          <a:p>
            <a:pPr marL="509588"/>
            <a:r>
              <a:rPr lang="en-US" sz="2000" b="1" dirty="0" smtClean="0"/>
              <a:t>9 			5% 	5% 		500 – 999 </a:t>
            </a:r>
            <a:endParaRPr lang="en-US" sz="2000" dirty="0" smtClean="0"/>
          </a:p>
          <a:p>
            <a:pPr marL="509588"/>
            <a:r>
              <a:rPr lang="en-US" sz="2000" b="1" dirty="0" smtClean="0"/>
              <a:t>10 			0% 	0% 		0 – 499 </a:t>
            </a:r>
            <a:endParaRPr lang="en-US" sz="2000" dirty="0" smtClean="0"/>
          </a:p>
          <a:p>
            <a:pPr algn="just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063617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CRS Program Review Status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682625" lvl="0" indent="-277813"/>
            <a:endParaRPr lang="en-US" sz="1200" dirty="0" smtClean="0"/>
          </a:p>
          <a:p>
            <a:pPr marL="231775" indent="-231775" algn="just">
              <a:spcAft>
                <a:spcPts val="1800"/>
              </a:spcAft>
            </a:pPr>
            <a:r>
              <a:rPr lang="en-US" sz="2800" dirty="0"/>
              <a:t>Galveston has participated in the CRS program since x date and is currently at ranked at a class seven.</a:t>
            </a:r>
          </a:p>
          <a:p>
            <a:pPr marL="231775" lvl="0" indent="-231775" algn="just">
              <a:spcAft>
                <a:spcPts val="1800"/>
              </a:spcAft>
            </a:pPr>
            <a:r>
              <a:rPr lang="en-US" sz="2800" dirty="0" smtClean="0"/>
              <a:t>Every five years, the city is subject to a CRS Cycle Verification which reviews our implementation content and methodology.</a:t>
            </a:r>
          </a:p>
          <a:p>
            <a:pPr marL="231775" lvl="0" indent="-231775" algn="just">
              <a:spcAft>
                <a:spcPts val="1800"/>
              </a:spcAft>
            </a:pPr>
            <a:r>
              <a:rPr lang="en-US" sz="2800" dirty="0" smtClean="0"/>
              <a:t>The last Cycle Verification was done in 2013 and we are preparing now for the next verification due in November of this year.</a:t>
            </a:r>
          </a:p>
          <a:p>
            <a:pPr marL="231775" indent="-231775" algn="just">
              <a:spcAft>
                <a:spcPts val="1200"/>
              </a:spcAft>
            </a:pPr>
            <a:r>
              <a:rPr lang="en-US" sz="2800" dirty="0"/>
              <a:t>We have contracted with Debbie Vascik (</a:t>
            </a:r>
            <a:r>
              <a:rPr lang="en-US" sz="2800" dirty="0" err="1"/>
              <a:t>Cahoon</a:t>
            </a:r>
            <a:r>
              <a:rPr lang="en-US" sz="2800" dirty="0"/>
              <a:t> Consulting) to coordinate the Cycle Verification review</a:t>
            </a:r>
            <a:r>
              <a:rPr lang="en-US" sz="2800" dirty="0" smtClean="0"/>
              <a:t>.</a:t>
            </a:r>
          </a:p>
          <a:p>
            <a:pPr marL="231775" indent="-231775" algn="just">
              <a:spcAft>
                <a:spcPts val="1200"/>
              </a:spcAft>
            </a:pPr>
            <a:r>
              <a:rPr lang="en-US" sz="2800" dirty="0" smtClean="0"/>
              <a:t>Question and Answer session with </a:t>
            </a:r>
            <a:r>
              <a:rPr lang="en-US" sz="2800" smtClean="0"/>
              <a:t>Mark Lujan </a:t>
            </a:r>
            <a:r>
              <a:rPr lang="en-US" sz="2800" dirty="0" smtClean="0"/>
              <a:t>and Gilbert </a:t>
            </a:r>
            <a:r>
              <a:rPr lang="en-US" sz="2800" dirty="0" err="1" smtClean="0"/>
              <a:t>Giron</a:t>
            </a:r>
            <a:r>
              <a:rPr lang="en-US" sz="2800" dirty="0" smtClean="0"/>
              <a:t>, FEMA</a:t>
            </a:r>
            <a:endParaRPr lang="en-US" sz="2800" dirty="0" smtClean="0"/>
          </a:p>
          <a:p>
            <a:pPr marL="0" indent="0" algn="just">
              <a:spcAft>
                <a:spcPts val="1200"/>
              </a:spcAft>
              <a:buNone/>
            </a:pPr>
            <a:endParaRPr lang="en-US" sz="2800" dirty="0"/>
          </a:p>
          <a:p>
            <a:pPr marL="682625" lvl="0" indent="-277813">
              <a:spcAft>
                <a:spcPts val="1200"/>
              </a:spcAft>
            </a:pPr>
            <a:endParaRPr lang="en-US" sz="2800" dirty="0" smtClean="0"/>
          </a:p>
          <a:p>
            <a:pPr marL="404812" lvl="0" indent="0">
              <a:spcAft>
                <a:spcPts val="1200"/>
              </a:spcAft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202476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231</Words>
  <Application>Microsoft Office PowerPoint</Application>
  <PresentationFormat>On-screen Show (4:3)</PresentationFormat>
  <Paragraphs>34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Community Rating System (CRS) Program associated with the National Flood Insurance Program</vt:lpstr>
      <vt:lpstr> What is the Community Rating System (CRS) </vt:lpstr>
      <vt:lpstr>PowerPoint Presentation</vt:lpstr>
      <vt:lpstr>CRS Program Review Status</vt:lpstr>
    </vt:vector>
  </TitlesOfParts>
  <Company>City of Galveston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Flood Map Adoption</dc:title>
  <dc:creator>Athena Petty</dc:creator>
  <cp:lastModifiedBy>Tim Tietjens</cp:lastModifiedBy>
  <cp:revision>20</cp:revision>
  <dcterms:created xsi:type="dcterms:W3CDTF">2017-04-26T17:53:52Z</dcterms:created>
  <dcterms:modified xsi:type="dcterms:W3CDTF">2017-05-19T14:27:45Z</dcterms:modified>
</cp:coreProperties>
</file>